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  <p:sldId id="276" r:id="rId22"/>
    <p:sldId id="277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78" r:id="rId3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120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236F40-623D-4AF3-87BF-5382E4C587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09D9723-6B39-4275-B85F-91A9D02F34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9F99BBE-86D4-4F3C-A7CF-A20884A0E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F4506-C330-4DC3-B32D-9F8B282810A9}" type="datetimeFigureOut">
              <a:rPr lang="de-DE" smtClean="0"/>
              <a:t>11.02.2020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0917F62-D6CC-4715-8AC1-9A3045BE0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80E7439-4766-468B-965A-93BB7E5B1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DD8-2B8A-495A-9DC1-F47CB6341A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786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36E059-50FA-4DBD-B6F8-94D411A96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83AA259-D3BD-4F88-9CC8-B5AC663DF7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A81FBD0-CFD0-4A85-BDDB-EB5BA51E2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F4506-C330-4DC3-B32D-9F8B282810A9}" type="datetimeFigureOut">
              <a:rPr lang="de-DE" smtClean="0"/>
              <a:t>11.02.2020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FD0D1B-2392-4B08-AA1E-70873B43E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F421C2-F4E5-419A-A938-9A9509E2C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DD8-2B8A-495A-9DC1-F47CB6341A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9572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AA7E04A-7D13-4B7C-A56C-24752BFD57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E9047A7-1A83-4178-94F4-46F785F953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A934630-2049-4D7D-9E39-0EFEE2F19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F4506-C330-4DC3-B32D-9F8B282810A9}" type="datetimeFigureOut">
              <a:rPr lang="de-DE" smtClean="0"/>
              <a:t>11.02.2020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533739-7992-43CD-9B02-BB6A6FE53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8465007-8BA1-4E6D-9D97-6DD949E29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DD8-2B8A-495A-9DC1-F47CB6341A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1832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4A2E10-E937-4704-823B-66C358A36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3D5C0D-2934-48EB-84F3-52FFE12A3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5EC25A7-EAC4-48AF-A664-AEE2845EF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F4506-C330-4DC3-B32D-9F8B282810A9}" type="datetimeFigureOut">
              <a:rPr lang="de-DE" smtClean="0"/>
              <a:t>11.02.2020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2467F5-7667-4A09-B6A4-5F1A6EBE7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E67803-89C2-4639-A413-FEEA25525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DD8-2B8A-495A-9DC1-F47CB6341A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0217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BE647D-43A7-4682-8352-91654739D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56DD664-019E-455C-BE14-792F5037C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D3D9368-56A9-4872-A02B-01A3DA1A6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F4506-C330-4DC3-B32D-9F8B282810A9}" type="datetimeFigureOut">
              <a:rPr lang="de-DE" smtClean="0"/>
              <a:t>11.02.2020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3EFE72-9F51-4F09-9ABF-533CBFE49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EF49FF9-71F0-4B56-A4B7-9207B6AA0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DD8-2B8A-495A-9DC1-F47CB6341A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2000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2D6D02-B958-41DD-BCC1-7BC81A987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F5AB52-09FB-42B7-BBA6-A397A76362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41EFD6E-B576-4836-8500-132C5E224C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0D45D67-3733-476A-9081-5D6FD2DED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F4506-C330-4DC3-B32D-9F8B282810A9}" type="datetimeFigureOut">
              <a:rPr lang="de-DE" smtClean="0"/>
              <a:t>11.02.2020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E9C6D7F-9261-429B-9D0F-CC412F06C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C840C8B-46D5-4FC8-986B-A78FDABF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DD8-2B8A-495A-9DC1-F47CB6341A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3262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A29F29-F3C8-4583-BD3D-EAE6F760B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386C34E-5FA4-415E-BC19-406420496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961E7F8-31F2-47F2-B98F-F945BAED01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F7CE170-A103-4C10-BEB9-C889EAE245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9A578EF-0BCD-40BB-A5BD-3687A5F79F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7127C8D-637E-4F6B-AD20-9DD2CC365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F4506-C330-4DC3-B32D-9F8B282810A9}" type="datetimeFigureOut">
              <a:rPr lang="de-DE" smtClean="0"/>
              <a:t>11.02.2020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0A77BF6-3864-4819-865D-E9EA9F5ED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F01A52E-46A5-4BFE-91D9-5FA5008A9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DD8-2B8A-495A-9DC1-F47CB6341A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2856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8D2B98-2154-42D9-BDDD-7C16F4373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3554A67-D208-4794-8337-56DF0E637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F4506-C330-4DC3-B32D-9F8B282810A9}" type="datetimeFigureOut">
              <a:rPr lang="de-DE" smtClean="0"/>
              <a:t>11.02.2020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D78568A-7DC3-4642-879E-0F6AD0450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4FC54AF-5B40-4D1C-BDE6-48C07EC7E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DD8-2B8A-495A-9DC1-F47CB6341A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5320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84345C3-7371-4DE3-957C-08AAA3506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F4506-C330-4DC3-B32D-9F8B282810A9}" type="datetimeFigureOut">
              <a:rPr lang="de-DE" smtClean="0"/>
              <a:t>11.02.2020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9C73312-5851-4742-AAC5-A78F5DDB7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747B354-DED0-4AEE-A447-1F1767518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DD8-2B8A-495A-9DC1-F47CB6341A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757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A1BA68-8864-4F91-8044-532C1CA58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57F70A-C1B2-4ED2-9864-D3890557D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EE642DE-F7AE-4DAB-B3C3-931AD13899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3C8ABB5-BC2E-434E-9E67-DF097B4E6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F4506-C330-4DC3-B32D-9F8B282810A9}" type="datetimeFigureOut">
              <a:rPr lang="de-DE" smtClean="0"/>
              <a:t>11.02.2020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1B3BCF1-1127-4924-AC94-9470AA79A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A728900-FD90-49C4-A329-2ABC0853F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DD8-2B8A-495A-9DC1-F47CB6341A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1319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85A157-098A-4561-A57B-69D380364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F924FA0-53AC-49AB-AC1B-D77B453BDB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8B6A7A1-E9D2-44FD-A643-3934ECFA3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DC2778E-B39A-45B0-B48B-0F75BB571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F4506-C330-4DC3-B32D-9F8B282810A9}" type="datetimeFigureOut">
              <a:rPr lang="de-DE" smtClean="0"/>
              <a:t>11.02.2020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45055E7-A849-4381-AAAE-299A7CFEB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276590B-D1AF-4E68-8D77-3D969A819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DD8-2B8A-495A-9DC1-F47CB6341A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8616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DF108A6-36F8-4588-A37E-415F31FD7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B7F35F3-F04C-4E4F-9432-BC6535C287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7BCBF3-C96C-4BEF-852E-DCD0471835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F4506-C330-4DC3-B32D-9F8B282810A9}" type="datetimeFigureOut">
              <a:rPr lang="de-DE" smtClean="0"/>
              <a:t>11.02.2020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0B2EB8E-5911-4543-9C52-D3D97174B1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51C00D2-368D-4EA6-B965-9B9BEF497C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AEDD8-2B8A-495A-9DC1-F47CB6341A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2763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1BAAE0-E5B0-499B-B396-DF800003F7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Gamer? Erkenne ich an ihren Zähnen!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D727D3B-4688-459E-BF9D-0C443EC2DC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de-DE" dirty="0"/>
              <a:t>Von Tristan Sander </a:t>
            </a:r>
          </a:p>
          <a:p>
            <a:pPr algn="r"/>
            <a:r>
              <a:rPr lang="de-DE" dirty="0"/>
              <a:t>Klasse 6b</a:t>
            </a:r>
          </a:p>
          <a:p>
            <a:pPr algn="r"/>
            <a:r>
              <a:rPr lang="de-DE" dirty="0"/>
              <a:t>Vorgelegt für den Wettbewerb Jugend Forscht </a:t>
            </a:r>
          </a:p>
        </p:txBody>
      </p:sp>
    </p:spTree>
    <p:extLst>
      <p:ext uri="{BB962C8B-B14F-4D97-AF65-F5344CB8AC3E}">
        <p14:creationId xmlns:p14="http://schemas.microsoft.com/office/powerpoint/2010/main" val="3641407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BA85E9-44C9-4F36-A707-EFB2B239E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i="1" dirty="0"/>
              <a:t>Versuchsaufbau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A05296-848B-4C7A-935D-BBE2CB083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de-DE" dirty="0"/>
              <a:t>Ein Tropfen eines Getränkes oder einer Säure wird auf die Trägerplatte gegeben. Dann wird das Calcium hinzugegeben. Die Reaktion wird beobachtet. Als Kontrollversuch wird das Ganze mit Wasser durchgeführt.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1893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6C218D-75BA-4F52-887D-2EAA6C054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554" y="374548"/>
            <a:ext cx="10515600" cy="1325563"/>
          </a:xfrm>
        </p:spPr>
        <p:txBody>
          <a:bodyPr/>
          <a:lstStyle/>
          <a:p>
            <a:r>
              <a:rPr lang="de-DE" i="1" dirty="0"/>
              <a:t>Ergebnisse</a:t>
            </a:r>
            <a:endParaRPr lang="de-DE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0409F3D6-09C5-4A14-A567-9425EB5628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3093357"/>
              </p:ext>
            </p:extLst>
          </p:nvPr>
        </p:nvGraphicFramePr>
        <p:xfrm>
          <a:off x="2996588" y="2402704"/>
          <a:ext cx="4792978" cy="24116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6489">
                  <a:extLst>
                    <a:ext uri="{9D8B030D-6E8A-4147-A177-3AD203B41FA5}">
                      <a16:colId xmlns:a16="http://schemas.microsoft.com/office/drawing/2014/main" val="2299832842"/>
                    </a:ext>
                  </a:extLst>
                </a:gridCol>
                <a:gridCol w="2396489">
                  <a:extLst>
                    <a:ext uri="{9D8B030D-6E8A-4147-A177-3AD203B41FA5}">
                      <a16:colId xmlns:a16="http://schemas.microsoft.com/office/drawing/2014/main" val="2913554913"/>
                    </a:ext>
                  </a:extLst>
                </a:gridCol>
              </a:tblGrid>
              <a:tr h="3621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100">
                          <a:effectLst/>
                        </a:rPr>
                        <a:t>Red Bull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+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813882"/>
                  </a:ext>
                </a:extLst>
              </a:tr>
              <a:tr h="3621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Max G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+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7711850"/>
                  </a:ext>
                </a:extLst>
              </a:tr>
              <a:tr h="3621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100">
                          <a:effectLst/>
                        </a:rPr>
                        <a:t>Bullit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100">
                          <a:effectLst/>
                        </a:rPr>
                        <a:t>+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1293081"/>
                  </a:ext>
                </a:extLst>
              </a:tr>
              <a:tr h="3621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100">
                          <a:effectLst/>
                        </a:rPr>
                        <a:t>Salzsäure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100">
                          <a:effectLst/>
                        </a:rPr>
                        <a:t>+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6826561"/>
                  </a:ext>
                </a:extLst>
              </a:tr>
              <a:tr h="2385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100">
                          <a:effectLst/>
                        </a:rPr>
                        <a:t>Zitronensäure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100">
                          <a:effectLst/>
                        </a:rPr>
                        <a:t>+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61202966"/>
                  </a:ext>
                </a:extLst>
              </a:tr>
              <a:tr h="3621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100">
                          <a:effectLst/>
                        </a:rPr>
                        <a:t>Essigsäure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100">
                          <a:effectLst/>
                        </a:rPr>
                        <a:t>+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8888002"/>
                  </a:ext>
                </a:extLst>
              </a:tr>
              <a:tr h="3621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100">
                          <a:effectLst/>
                        </a:rPr>
                        <a:t>Wasser 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-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7541185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0A32A42A-22DD-4B41-A48F-55391442EE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32963"/>
            <a:ext cx="20231434" cy="669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3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2145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1B003F-5713-4455-8087-B3E1D15D4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i="1" dirty="0"/>
              <a:t>Schlussfolgerung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31E6DA-0039-4537-AD2E-72FAF7159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dirty="0"/>
              <a:t>Säuren und Energy-Drinks können Zahnschmelz auflösen.</a:t>
            </a:r>
          </a:p>
        </p:txBody>
      </p:sp>
    </p:spTree>
    <p:extLst>
      <p:ext uri="{BB962C8B-B14F-4D97-AF65-F5344CB8AC3E}">
        <p14:creationId xmlns:p14="http://schemas.microsoft.com/office/powerpoint/2010/main" val="29262022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92A12A-85A8-46B5-A36C-0CC2963F3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Experiment 2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763A94-0F33-423D-8F70-B9BC178BD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5406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6E8DB7-4E7D-42A1-9573-068AFB1FE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i="1" dirty="0"/>
              <a:t>Hypothese</a:t>
            </a:r>
            <a:br>
              <a:rPr lang="de-DE" i="1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A3DE58D-4F0B-466E-BF1D-10FB75733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Säfte sind nicht so schädlich für Zähne wie Energydrinks.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617784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C87F32-E384-4CFD-ACC3-1692C3B59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i="1" dirty="0"/>
              <a:t>Materialien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CFC162-19B4-4CD0-A637-8362D04B7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Petrischalen</a:t>
            </a:r>
          </a:p>
          <a:p>
            <a:r>
              <a:rPr lang="de-DE" dirty="0"/>
              <a:t>Getränke</a:t>
            </a:r>
          </a:p>
          <a:p>
            <a:r>
              <a:rPr lang="de-DE" dirty="0"/>
              <a:t>Zähne</a:t>
            </a:r>
            <a:r>
              <a:rPr lang="de-DE" b="1" dirty="0"/>
              <a:t> </a:t>
            </a:r>
            <a:endParaRPr lang="de-DE" dirty="0"/>
          </a:p>
          <a:p>
            <a:r>
              <a:rPr lang="de-DE" dirty="0"/>
              <a:t>Waage</a:t>
            </a:r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917474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FB3A94-3CDD-49C9-A46B-8E287C406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i="1" dirty="0"/>
              <a:t>Versuchsaufbau</a:t>
            </a:r>
            <a:endParaRPr lang="de-DE" dirty="0"/>
          </a:p>
        </p:txBody>
      </p:sp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247FFA5A-2599-4AA6-9308-9760FA1BB5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0000" y="2303363"/>
            <a:ext cx="5998416" cy="3559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0365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04D61F-897D-4F25-97B7-2D0339E0D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i="1"/>
              <a:t>Ergebnisse</a:t>
            </a:r>
            <a:br>
              <a:rPr lang="de-DE" i="1"/>
            </a:br>
            <a:endParaRPr lang="de-DE" dirty="0"/>
          </a:p>
        </p:txBody>
      </p:sp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3AE3EA94-CC1A-4A1F-B587-850C506DCC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11071" y="2142529"/>
            <a:ext cx="5242619" cy="3091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1640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49894E-6FA5-4977-8B52-69905431D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i="1" dirty="0"/>
              <a:t>Schlussfolgerung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2AF70F9-8FAD-41E7-89B6-B638E48AC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dirty="0"/>
              <a:t>Ich habe meine Hypothese mit dem Versuch wiederlegen können.</a:t>
            </a:r>
          </a:p>
        </p:txBody>
      </p:sp>
    </p:spTree>
    <p:extLst>
      <p:ext uri="{BB962C8B-B14F-4D97-AF65-F5344CB8AC3E}">
        <p14:creationId xmlns:p14="http://schemas.microsoft.com/office/powerpoint/2010/main" val="5233750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EB906E-63D8-499A-9312-A91AF0B81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Literaturangaben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A90CD10-A962-472B-96E7-76F2FBC67D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82C2EBD-7749-4C44-8B2E-86DAF3814C7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7564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2EAF5B-144E-43CC-AF15-277E6A313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 1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7CE1C7-23A2-4B60-8ECF-0C37F627D3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Aufbau eines Zahnes</a:t>
            </a:r>
          </a:p>
          <a:p>
            <a:r>
              <a:rPr lang="de-DE" dirty="0"/>
              <a:t>Trinkverhalten der Gamer </a:t>
            </a:r>
          </a:p>
          <a:p>
            <a:r>
              <a:rPr lang="de-DE" dirty="0"/>
              <a:t>Auswirkung des Trinkverhaltens der Gamer auf ihre Zähne</a:t>
            </a:r>
          </a:p>
          <a:p>
            <a:r>
              <a:rPr lang="de-DE" dirty="0"/>
              <a:t>Experiment 1</a:t>
            </a:r>
          </a:p>
          <a:p>
            <a:pPr marL="0" indent="0">
              <a:buNone/>
            </a:pPr>
            <a:r>
              <a:rPr lang="de-DE" dirty="0"/>
              <a:t>    </a:t>
            </a:r>
            <a:r>
              <a:rPr lang="de-DE" b="1" i="1" dirty="0"/>
              <a:t> </a:t>
            </a:r>
            <a:r>
              <a:rPr lang="de-DE" i="1" dirty="0"/>
              <a:t>Hypothese</a:t>
            </a:r>
          </a:p>
          <a:p>
            <a:pPr marL="0" indent="0">
              <a:buNone/>
            </a:pPr>
            <a:r>
              <a:rPr lang="de-DE" i="1" dirty="0"/>
              <a:t>     Materialien</a:t>
            </a:r>
          </a:p>
          <a:p>
            <a:pPr marL="0" indent="0">
              <a:buNone/>
            </a:pPr>
            <a:r>
              <a:rPr lang="de-DE" i="1" dirty="0"/>
              <a:t>     Versuchsaufbau</a:t>
            </a:r>
          </a:p>
          <a:p>
            <a:pPr marL="0" indent="0">
              <a:buNone/>
            </a:pPr>
            <a:r>
              <a:rPr lang="de-DE" i="1" dirty="0"/>
              <a:t>     Ergebnisse</a:t>
            </a:r>
          </a:p>
          <a:p>
            <a:pPr marL="0" indent="0">
              <a:buNone/>
            </a:pPr>
            <a:r>
              <a:rPr lang="de-DE" i="1" dirty="0"/>
              <a:t>    Schlussfolgerung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063715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E46785-8EBC-48CF-B911-A8765E958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          Woraus Zahnschmelz besteht                                     Aufbau eines Zahns</a:t>
            </a:r>
          </a:p>
        </p:txBody>
      </p:sp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47EB13AA-5766-48DC-998E-BA04FCC36BB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410023" y="1825625"/>
            <a:ext cx="4249998" cy="4249998"/>
          </a:xfrm>
          <a:prstGeom prst="rect">
            <a:avLst/>
          </a:prstGeom>
        </p:spPr>
      </p:pic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36C995D2-00C4-4980-B3CC-A01C079C7E6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720873" y="1825625"/>
            <a:ext cx="4437122" cy="4437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616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EB163F-9E49-4FFF-803C-7B36D2206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Anhang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5E055B3-5D9C-457C-94D4-8A221F910F2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8E28A6D-7E9A-41DA-9B6D-A6FA4C64663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54312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5074A5-7C36-4056-BB6D-D006A5A97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Anhang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7E7691-E429-4451-B166-2CEF69A4A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56234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7EDBE9-A157-4F7B-A723-F77957C83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Zahn in Wasser</a:t>
            </a:r>
          </a:p>
        </p:txBody>
      </p:sp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A828C0FD-D0BB-4641-90B8-5784594587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8963" y="1690688"/>
            <a:ext cx="4870360" cy="4291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5605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FD63BE-3046-4588-ABD6-4F735958F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Zahn in Cola</a:t>
            </a:r>
          </a:p>
        </p:txBody>
      </p:sp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3E81652D-56A1-4989-9288-54638CAD8F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4049" y="1842131"/>
            <a:ext cx="4401951" cy="3983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720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7BADA6-CF2C-48A3-967B-32CBA1ED6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Zahn in </a:t>
            </a:r>
            <a:r>
              <a:rPr lang="de-DE" dirty="0" err="1"/>
              <a:t>Red</a:t>
            </a:r>
            <a:r>
              <a:rPr lang="de-DE" dirty="0"/>
              <a:t> Bull</a:t>
            </a:r>
          </a:p>
        </p:txBody>
      </p:sp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5D4B8036-0B4E-4FE0-A2ED-BB522A5B01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6284" y="1998020"/>
            <a:ext cx="4230452" cy="4494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6952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237D9D-DA09-4DB8-9CB1-E381D4C98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Zahn in </a:t>
            </a:r>
            <a:r>
              <a:rPr lang="de-DE" dirty="0" err="1"/>
              <a:t>Maximall</a:t>
            </a:r>
            <a:r>
              <a:rPr lang="de-DE" dirty="0"/>
              <a:t> G</a:t>
            </a:r>
          </a:p>
        </p:txBody>
      </p:sp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959071DB-3853-4C38-A6A5-38CAFC7978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9087" y="1822496"/>
            <a:ext cx="5532411" cy="4327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304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27C96A-F202-4762-833C-07E6A5E1D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Zahn in O-Saft</a:t>
            </a:r>
          </a:p>
        </p:txBody>
      </p:sp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C606354D-4009-4AB8-89A2-0C8D86859E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8881" y="2407968"/>
            <a:ext cx="5872454" cy="3313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3452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7214C8-045C-4245-9DDF-4164BAC7A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7452"/>
            <a:ext cx="10515600" cy="1325563"/>
          </a:xfrm>
        </p:spPr>
        <p:txBody>
          <a:bodyPr/>
          <a:lstStyle/>
          <a:p>
            <a:r>
              <a:rPr lang="de-DE" dirty="0"/>
              <a:t>Zahn in Bier</a:t>
            </a:r>
          </a:p>
        </p:txBody>
      </p:sp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62B4DEE1-8B3E-4C5E-9021-C5D230EF88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01209" y="2178373"/>
            <a:ext cx="4878031" cy="3866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3117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53B16C-086F-4E7B-B4AC-AE423B0FC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Zahn in </a:t>
            </a:r>
            <a:r>
              <a:rPr lang="de-DE" dirty="0" err="1"/>
              <a:t>Bullit</a:t>
            </a:r>
            <a:endParaRPr lang="de-DE" dirty="0"/>
          </a:p>
        </p:txBody>
      </p:sp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150DCFF9-6E07-42E8-A3FA-9AAA4F25F8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2193" y="1690688"/>
            <a:ext cx="5058336" cy="4644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950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C58B10-5D11-4BAE-B7E5-CEF2DAE1F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 2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4F6F36-ACDB-4D6C-BA67-2A57FE1EC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Experiment 2</a:t>
            </a:r>
          </a:p>
          <a:p>
            <a:pPr marL="0" indent="0">
              <a:buNone/>
            </a:pPr>
            <a:r>
              <a:rPr lang="de-DE" i="1" dirty="0"/>
              <a:t>     Hypothese</a:t>
            </a:r>
          </a:p>
          <a:p>
            <a:pPr marL="0" indent="0">
              <a:buNone/>
            </a:pPr>
            <a:r>
              <a:rPr lang="de-DE" i="1" dirty="0"/>
              <a:t>     Materialien</a:t>
            </a:r>
          </a:p>
          <a:p>
            <a:pPr marL="0" indent="0">
              <a:buNone/>
            </a:pPr>
            <a:r>
              <a:rPr lang="de-DE" i="1" dirty="0"/>
              <a:t>     Versuchsaufbau</a:t>
            </a:r>
          </a:p>
          <a:p>
            <a:pPr marL="0" indent="0">
              <a:buNone/>
            </a:pPr>
            <a:r>
              <a:rPr lang="de-DE" i="1" dirty="0"/>
              <a:t>     Ergebnisse</a:t>
            </a:r>
          </a:p>
          <a:p>
            <a:pPr marL="0" indent="0">
              <a:buNone/>
            </a:pPr>
            <a:r>
              <a:rPr lang="de-DE" i="1" dirty="0"/>
              <a:t>     Schlussfolgerung</a:t>
            </a:r>
            <a:endParaRPr lang="de-DE" b="1" dirty="0"/>
          </a:p>
          <a:p>
            <a:r>
              <a:rPr lang="de-DE" dirty="0"/>
              <a:t>Literaturangaben</a:t>
            </a:r>
          </a:p>
          <a:p>
            <a:r>
              <a:rPr lang="de-DE" dirty="0"/>
              <a:t>Anhang</a:t>
            </a:r>
          </a:p>
          <a:p>
            <a:endParaRPr lang="de-DE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51050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5050F1-55AD-469B-8297-A9CFEC3E0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de-DE" dirty="0"/>
            </a:br>
            <a:r>
              <a:rPr lang="de-DE" dirty="0"/>
              <a:t>A</a:t>
            </a:r>
            <a:r>
              <a:rPr lang="de-DE" sz="4900" dirty="0"/>
              <a:t>n</a:t>
            </a:r>
            <a:r>
              <a:rPr lang="de-DE" dirty="0"/>
              <a:t>hang 2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43B960-7B4F-40AD-ACEE-B53D7DB163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45812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78E009-FF4F-43CD-881B-4FDA1FB51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651467" cy="1676603"/>
          </a:xfrm>
        </p:spPr>
        <p:txBody>
          <a:bodyPr>
            <a:normAutofit/>
          </a:bodyPr>
          <a:lstStyle/>
          <a:p>
            <a:r>
              <a:rPr lang="de-DE"/>
              <a:t>Aufbau eins Zahns</a:t>
            </a:r>
            <a:endParaRPr lang="de-DE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6504168-09FB-42A3-A8AF-BA26163BF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1" y="2438400"/>
            <a:ext cx="3651466" cy="3785419"/>
          </a:xfrm>
        </p:spPr>
        <p:txBody>
          <a:bodyPr>
            <a:normAutofit/>
          </a:bodyPr>
          <a:lstStyle/>
          <a:p>
            <a:r>
              <a:rPr lang="en-US" dirty="0" err="1"/>
              <a:t>Zahnschmelz</a:t>
            </a:r>
            <a:endParaRPr lang="en-US" dirty="0"/>
          </a:p>
          <a:p>
            <a:r>
              <a:rPr lang="en-US" dirty="0" err="1"/>
              <a:t>Zahnbein</a:t>
            </a:r>
            <a:r>
              <a:rPr lang="en-US" dirty="0"/>
              <a:t> </a:t>
            </a:r>
          </a:p>
        </p:txBody>
      </p:sp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6E131CA2-E105-4699-A030-763C7DEA15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171" r="-2" b="-2"/>
          <a:stretch/>
        </p:blipFill>
        <p:spPr>
          <a:xfrm>
            <a:off x="4639056" y="393539"/>
            <a:ext cx="6904013" cy="646446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218808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B6BD15-A07D-4A0B-8BB7-7B364EC72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Trinkverhalten der Gamer 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8CBEDF-F3A6-4109-9C04-BA5E721C4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dirty="0"/>
              <a:t>Gamer trinken während des Computerspielens Energy-Drinks, Cola oder Säfte.</a:t>
            </a:r>
          </a:p>
        </p:txBody>
      </p:sp>
    </p:spTree>
    <p:extLst>
      <p:ext uri="{BB962C8B-B14F-4D97-AF65-F5344CB8AC3E}">
        <p14:creationId xmlns:p14="http://schemas.microsoft.com/office/powerpoint/2010/main" val="3392133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9A550B-9E0A-4FD4-BB8E-7D20E2205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2019"/>
            <a:ext cx="10515600" cy="1488669"/>
          </a:xfrm>
        </p:spPr>
        <p:txBody>
          <a:bodyPr>
            <a:normAutofit fontScale="90000"/>
          </a:bodyPr>
          <a:lstStyle/>
          <a:p>
            <a:pPr algn="ctr"/>
            <a:br>
              <a:rPr lang="de-DE" dirty="0"/>
            </a:br>
            <a:r>
              <a:rPr lang="de-DE" dirty="0"/>
              <a:t>Auswirkung des Trinkverhaltens der Gamer auf ihre Zähne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9CF5792-1C49-4184-B9D9-ACC6771F3C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Sie lösen sich mit der Zeit auf und zerfallen.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2306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7B9121-35C9-4CF8-9CEC-82EFEAA0E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Experiment 1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22DF0C2-4D3D-4AB9-AE50-D7E516C9D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45171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6EDAA6-469B-4C46-BF4E-C1E38AE55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Hypothese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FC7466E-5A80-439E-98F6-F0F6CFA3A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dirty="0"/>
              <a:t>Energy-Drinks können den Zahnschmelz auflösen.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48761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8F1BA4-66FE-44B4-A477-5D35F87D0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Materialien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986E0F5-7B7B-4057-AE1C-0E1C9D81E3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Binokular</a:t>
            </a:r>
          </a:p>
          <a:p>
            <a:r>
              <a:rPr lang="de-DE" dirty="0"/>
              <a:t> Calcium (Micro </a:t>
            </a:r>
            <a:r>
              <a:rPr lang="de-DE" dirty="0" err="1"/>
              <a:t>Cristalliner</a:t>
            </a:r>
            <a:r>
              <a:rPr lang="de-DE" dirty="0"/>
              <a:t> </a:t>
            </a:r>
            <a:r>
              <a:rPr lang="de-DE" dirty="0" err="1"/>
              <a:t>Hydroxyl</a:t>
            </a:r>
            <a:r>
              <a:rPr lang="de-DE" dirty="0"/>
              <a:t> Apatit), Hauptbestandteil des Zahnschmelzes [2]</a:t>
            </a:r>
          </a:p>
          <a:p>
            <a:r>
              <a:rPr lang="de-DE" dirty="0"/>
              <a:t> Trägerplatte</a:t>
            </a:r>
          </a:p>
          <a:p>
            <a:r>
              <a:rPr lang="de-DE" dirty="0"/>
              <a:t> Getränke: </a:t>
            </a:r>
            <a:r>
              <a:rPr lang="de-DE" dirty="0" err="1"/>
              <a:t>Red</a:t>
            </a:r>
            <a:r>
              <a:rPr lang="de-DE" dirty="0"/>
              <a:t> Bull, </a:t>
            </a:r>
            <a:r>
              <a:rPr lang="de-DE" dirty="0" err="1"/>
              <a:t>MaxG</a:t>
            </a:r>
            <a:r>
              <a:rPr lang="de-DE" dirty="0"/>
              <a:t>, </a:t>
            </a:r>
            <a:r>
              <a:rPr lang="de-DE" dirty="0" err="1"/>
              <a:t>Bullit</a:t>
            </a:r>
            <a:endParaRPr lang="de-DE" dirty="0"/>
          </a:p>
          <a:p>
            <a:r>
              <a:rPr lang="de-DE" dirty="0"/>
              <a:t> Säuren: Salzsäure, Zitronensäure, Essigsäure </a:t>
            </a:r>
          </a:p>
          <a:p>
            <a:r>
              <a:rPr lang="de-DE" dirty="0"/>
              <a:t> Wasser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01351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280</Words>
  <Application>Microsoft Office PowerPoint</Application>
  <PresentationFormat>Breitbild</PresentationFormat>
  <Paragraphs>84</Paragraphs>
  <Slides>30</Slides>
  <Notes>0</Notes>
  <HiddenSlides>2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Office</vt:lpstr>
      <vt:lpstr>Paintbrush-Bild</vt:lpstr>
      <vt:lpstr>Gamer? Erkenne ich an ihren Zähnen!</vt:lpstr>
      <vt:lpstr>Inhalt 1</vt:lpstr>
      <vt:lpstr>Inhalt 2</vt:lpstr>
      <vt:lpstr>Aufbau eins Zahns</vt:lpstr>
      <vt:lpstr>Trinkverhalten der Gamer  </vt:lpstr>
      <vt:lpstr> Auswirkung des Trinkverhaltens der Gamer auf ihre Zähne </vt:lpstr>
      <vt:lpstr>Experiment 1</vt:lpstr>
      <vt:lpstr>Hypothese</vt:lpstr>
      <vt:lpstr>Materialien</vt:lpstr>
      <vt:lpstr>Versuchsaufbau</vt:lpstr>
      <vt:lpstr>Ergebnisse</vt:lpstr>
      <vt:lpstr>Schlussfolgerung</vt:lpstr>
      <vt:lpstr>Experiment 2 </vt:lpstr>
      <vt:lpstr>Hypothese </vt:lpstr>
      <vt:lpstr>Materialien</vt:lpstr>
      <vt:lpstr>Versuchsaufbau</vt:lpstr>
      <vt:lpstr>Ergebnisse </vt:lpstr>
      <vt:lpstr>Schlussfolgerung</vt:lpstr>
      <vt:lpstr>Literaturangaben</vt:lpstr>
      <vt:lpstr>          Woraus Zahnschmelz besteht                                     Aufbau eines Zahns</vt:lpstr>
      <vt:lpstr>Anhang </vt:lpstr>
      <vt:lpstr>Anhang </vt:lpstr>
      <vt:lpstr>Zahn in Wasser</vt:lpstr>
      <vt:lpstr>Zahn in Cola</vt:lpstr>
      <vt:lpstr>Zahn in Red Bull</vt:lpstr>
      <vt:lpstr>Zahn in Maximall G</vt:lpstr>
      <vt:lpstr>Zahn in O-Saft</vt:lpstr>
      <vt:lpstr>Zahn in Bier</vt:lpstr>
      <vt:lpstr>Zahn in Bullit</vt:lpstr>
      <vt:lpstr> Anhang 2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Gamer? Erkenne ich an ihren Zähnen!</dc:title>
  <dc:creator>Tristan</dc:creator>
  <cp:lastModifiedBy>Tristan</cp:lastModifiedBy>
  <cp:revision>8</cp:revision>
  <dcterms:created xsi:type="dcterms:W3CDTF">2020-02-11T15:43:34Z</dcterms:created>
  <dcterms:modified xsi:type="dcterms:W3CDTF">2020-02-11T17:06:55Z</dcterms:modified>
</cp:coreProperties>
</file>